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90" r:id="rId4"/>
    <p:sldId id="298" r:id="rId5"/>
    <p:sldId id="299" r:id="rId6"/>
    <p:sldId id="303" r:id="rId7"/>
    <p:sldId id="301" r:id="rId8"/>
    <p:sldId id="302" r:id="rId9"/>
    <p:sldId id="304" r:id="rId10"/>
    <p:sldId id="305" r:id="rId11"/>
    <p:sldId id="306" r:id="rId12"/>
    <p:sldId id="307" r:id="rId13"/>
    <p:sldId id="312" r:id="rId14"/>
    <p:sldId id="308" r:id="rId15"/>
    <p:sldId id="309" r:id="rId16"/>
    <p:sldId id="320" r:id="rId17"/>
    <p:sldId id="321" r:id="rId18"/>
    <p:sldId id="322" r:id="rId19"/>
    <p:sldId id="323" r:id="rId20"/>
    <p:sldId id="324" r:id="rId21"/>
    <p:sldId id="325" r:id="rId22"/>
    <p:sldId id="319" r:id="rId23"/>
    <p:sldId id="313" r:id="rId24"/>
    <p:sldId id="318" r:id="rId25"/>
    <p:sldId id="300" r:id="rId26"/>
    <p:sldId id="326" r:id="rId27"/>
    <p:sldId id="327" r:id="rId28"/>
    <p:sldId id="328" r:id="rId29"/>
    <p:sldId id="329" r:id="rId30"/>
    <p:sldId id="330" r:id="rId31"/>
    <p:sldId id="331" r:id="rId32"/>
    <p:sldId id="332" r:id="rId33"/>
    <p:sldId id="31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3378" autoAdjust="0"/>
  </p:normalViewPr>
  <p:slideViewPr>
    <p:cSldViewPr snapToGrid="0">
      <p:cViewPr varScale="1">
        <p:scale>
          <a:sx n="84" d="100"/>
          <a:sy n="84" d="100"/>
        </p:scale>
        <p:origin x="15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0217-6148-4D75-9DD5-DCE3302BBC9B}" type="datetimeFigureOut">
              <a:rPr lang="en-GB" smtClean="0"/>
              <a:t>30/09/2018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5E5D7-A445-47C0-B0CC-10CAB3F3CD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2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Over 20 years writing code and over a decade as a professional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wrote my first code for my uncle’s ZX Spectrum, in a language called Basic – question to room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 figured that if I could display a pixel on screen and respond to user input, I could build anything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worked my way through the book </a:t>
            </a:r>
            <a:r>
              <a:rPr lang="en-GB" i="1" dirty="0"/>
              <a:t>The C Programming Language, </a:t>
            </a:r>
            <a:r>
              <a:rPr lang="en-GB" i="0" dirty="0"/>
              <a:t>I wrote code samples on pencil and paper as I didn’t have a computer at the time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When I finally did get my first PC, I built web pages in HTML using Microsoft Frontpage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15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Familiarity for .NET engineers, languages and resource types, lift and shift =&gt;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Certain services very affordable, Windows licences subsidised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Range of resources available is more than competitive with other cloud providers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services only available via the cloud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AI used by Uber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Cognitive services including vision and speech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Global scale databases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Customers include: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Apple iCloud – cloud storage and other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eBay – web app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Adobe – online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Ubisoft - games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Samsung - IoT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Government agencies – compliance levels – Azure Stack to use Azure concepts on-premise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011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VMs – complete control over the machine (IaaS)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SS – ability to scale and replicate reliably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Services – MS’s first attempt at PaaS – forget about the OS and runtime to some degree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App Services – MS’s next attempt at PaaS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Service Fabric – introduces orchestration, somewhat PaaS, introduces some of its own concepts too – “reliable services” – also supports containers…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Containers – somewhere between </a:t>
            </a:r>
            <a:r>
              <a:rPr lang="en-GB" dirty="0" err="1"/>
              <a:t>Iaas</a:t>
            </a:r>
            <a:r>
              <a:rPr lang="en-GB" dirty="0"/>
              <a:t> and </a:t>
            </a:r>
            <a:r>
              <a:rPr lang="en-GB" dirty="0" err="1"/>
              <a:t>Paas</a:t>
            </a:r>
            <a:r>
              <a:rPr lang="en-GB" dirty="0"/>
              <a:t> – but introduce packaging of applications, isolation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Orchestrators – handle running multiple containers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Azure Functions – functions as a service – stateless, very scalable, fixed paradigm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Image is Google’s first server – built using largely consumer parts, compared to other companies’ expensive super computers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790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SQL Azure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Managed version of SQL server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“Traditional” relational database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CosmosDB</a:t>
            </a:r>
            <a:r>
              <a:rPr lang="en-GB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NoSQL database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Schemaless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Huge scale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Multi-paradigm – document based, graph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Cassandra – high availability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Gremlin – graph based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MongoDB – well-known NoSQL DB for .NET devs, driver eases transition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SQL – uses well-understood SQL syntax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Table – move from Azure Table Storage and gain high availability, low latency...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Mutliple</a:t>
            </a:r>
            <a:r>
              <a:rPr lang="en-GB" dirty="0"/>
              <a:t> consistency, latency options – eventual consistency vs strong consistency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err="1"/>
              <a:t>Redis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Persistent to some extent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Designed as a low-latency cache for super fast reads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Image is a 5MB HD in 1956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66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Traditional communication is request/response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What happens is the receiver is unavailable? Question to the group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Direct calls are ok, but this is the next level for building distributed systems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Distribute workloads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Account for service downtime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Ensure requests are processed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Maybe slides for each of the above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Filters, security, simple forwarding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598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Perform repeatable deployments – deployments will either succeed or rollback, audit trail is kept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Group dependent resources – no worrying about what has been provisioned, explicit dependencies can be created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Manage infrastructure and security – add firewall rules, virtual networks, roles, create user accounts and restrictions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Configure varied resources in a consistent way – all resources have the same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1081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Parameters for user input, allows defaults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Variables for clarity, calculated fields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Resources, can be nested, can be marked as </a:t>
            </a:r>
            <a:r>
              <a:rPr lang="en-GB" dirty="0" err="1"/>
              <a:t>dependsOn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Outputs, used to output keys etc. to be used elsewhere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Templates themselves can be nested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combine to build the entire architecture for an 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Only changes are applied, if no differences are found, nothing </a:t>
            </a:r>
            <a:r>
              <a:rPr lang="en-GB" dirty="0" err="1"/>
              <a:t>happends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696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Parameters for user input, allows defaults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Variables for clarity, calculated fields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Resources, can be nested, can be marked as </a:t>
            </a:r>
            <a:r>
              <a:rPr lang="en-GB" dirty="0" err="1"/>
              <a:t>dependsOn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Outputs, used to output keys etc. to be used elsewhere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Templates themselves can be nested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combine to build the entire architecture for an 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Only changes are applied, if no differences are found, nothing </a:t>
            </a:r>
            <a:r>
              <a:rPr lang="en-GB" dirty="0" err="1"/>
              <a:t>happends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8813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Parameters for user input, allows defaults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Variables for clarity, calculated fields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Resources, can be nested, can be marked as </a:t>
            </a:r>
            <a:r>
              <a:rPr lang="en-GB" dirty="0" err="1"/>
              <a:t>dependsOn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Outputs, used to output keys etc. to be used elsewhere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Templates themselves can be nested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combine to build the entire architecture for an 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Only changes are applied, if no differences are found, nothing </a:t>
            </a:r>
            <a:r>
              <a:rPr lang="en-GB" dirty="0" err="1"/>
              <a:t>happends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4699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Parameters for user input, allows defaults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Variables for clarity, calculated fields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Resources, can be nested, can be marked as </a:t>
            </a:r>
            <a:r>
              <a:rPr lang="en-GB" dirty="0" err="1"/>
              <a:t>dependsOn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Outputs, used to output keys etc. to be used elsewhere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Templates themselves can be nested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combine to build the entire architecture for an 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Only changes are applied, if no differences are found, nothing </a:t>
            </a:r>
            <a:r>
              <a:rPr lang="en-GB" dirty="0" err="1"/>
              <a:t>happends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3146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Parameters for user input, allows defaults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Variables for clarity, calculated fields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Resources, can be nested, can be marked as </a:t>
            </a:r>
            <a:r>
              <a:rPr lang="en-GB" dirty="0" err="1"/>
              <a:t>dependsOn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Outputs, used to output keys etc. to be used elsewhere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Templates themselves can be nested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combine to build the entire architecture for an application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Only changes are applied, if no differences are found, nothing </a:t>
            </a:r>
            <a:r>
              <a:rPr lang="en-GB" dirty="0" err="1"/>
              <a:t>happends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138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My first job was for a small media company which was also a charity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Small team of three </a:t>
            </a:r>
            <a:r>
              <a:rPr lang="en-GB" dirty="0" err="1"/>
              <a:t>devs</a:t>
            </a:r>
            <a:r>
              <a:rPr lang="en-GB" dirty="0"/>
              <a:t>, great freedom to build whatever we thought would help the organisation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Podcasting, with audio coming straight from the studios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After that I moved into insurance and finance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Code audits, lots of bureaucracy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After a few years there I got the opportunity to start a development team in Vietnam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566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49120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38378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6831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Buffer to provide predictable load to a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676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Increase throughput by introducing new workers, balance workload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5049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Use a specialised store to handle repeated calls which would normally lead to more resource intensive requests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Implemented using a specialised caching product like Redis, or even a NoSQL database like Cosmos in a key-value configuration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How to handle consistency?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01214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Similar to a cache, but pre-empted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In Azure, we might take several SQL tables and flatten then down into a Cosmos document when that data is ready for publication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How to handle consistency?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747718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Divide a data store into horizontal partitions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Can improve scalability when handling large volumes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Requires up front knowledge of the shape of data/requests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9176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ts val="2000"/>
              <a:buFont typeface="Arial" charset="0"/>
              <a:buNone/>
            </a:pPr>
            <a:endParaRPr lang="en-US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In my spare time I’ve built games and I’ve written code to power sound and light installations and robot drum machines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game is called Rob-O-Tronic and it’s a slide puzzle, written as part of my dissertation at university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drum machine was programmed by visiting a website and entering a musical score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It was on display at the Natural History Museum and the V&amp;A</a:t>
            </a: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8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5189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the question out to the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It is correct, but a very simplistic 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computing provides so much more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460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Electricity as an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Everyone running their own generators requires lots of time, skill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Less reinventing the wheel – quote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Pay for what you need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590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Availability – self healing.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Server failures, another takes over. Datacentre failures, another takes over.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Geo-located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Flexibility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Both scalability (up and down, out and in) and density options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 resources to regions where they're required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Security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Microsoft’s experience of securing services, many experts, combined knowledge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Specialist tools not available in on-premise scenarios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Maintenance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Patching, disk changes, other hardware, downtime, server moves, everything tied to a specific piece of hardware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 the story of the old GS2 image servers at ASOS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162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Cloud-only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Planet-scale databases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AI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 – speech, vision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Less re-inventing the wheel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77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question to group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Microsoft’s recent move to be open first, developer friendly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6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8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272355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115602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9907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54798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2520225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3470220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74423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96941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2949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970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4045180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7913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4509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603141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4648534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824352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2081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18685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66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134451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711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19434953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3212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C813-B111-4DC3-8893-51358ECF1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5A5C1-0F31-405B-B723-AA2207370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90C0-E4B5-4427-92F7-6B20EDCF7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990D2-2B18-4737-9635-DE86129D9B2A}" type="datetimeFigureOut">
              <a:rPr lang="en-GB" smtClean="0"/>
              <a:t>30/09/2018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FF1F2-1B73-48F5-880F-E73CC6F9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B06D3-172B-427B-8287-743E9961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91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969323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00501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80571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644771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84444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68109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C5990D2-2B18-4737-9635-DE86129D9B2A}" type="datetimeFigureOut">
              <a:rPr lang="en-GB" smtClean="0"/>
              <a:t>30/09/2018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80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60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Intelligent Services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29B2E-0DFD-4BB0-A57B-19F6BE3808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Planet-Scale Databases</a:t>
            </a:r>
          </a:p>
        </p:txBody>
      </p:sp>
    </p:spTree>
    <p:extLst>
      <p:ext uri="{BB962C8B-B14F-4D97-AF65-F5344CB8AC3E}">
        <p14:creationId xmlns:p14="http://schemas.microsoft.com/office/powerpoint/2010/main" val="350700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Azure?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“Microsoft are money-grabbing *********s”</a:t>
            </a:r>
          </a:p>
        </p:txBody>
      </p:sp>
    </p:spTree>
    <p:extLst>
      <p:ext uri="{BB962C8B-B14F-4D97-AF65-F5344CB8AC3E}">
        <p14:creationId xmlns:p14="http://schemas.microsoft.com/office/powerpoint/2010/main" val="128752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Azure?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Cost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Familiarity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58708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6AC4008-886A-4ABC-9AAB-C307685B21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5" r="24695"/>
          <a:stretch>
            <a:fillRect/>
          </a:stretch>
        </p:blipFill>
        <p:spPr>
          <a:effectLst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Compute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chemeClr val="bg1">
                    <a:lumMod val="65000"/>
                  </a:schemeClr>
                </a:solidFill>
              </a:rPr>
              <a:t>But I just want to run ‘Hello, World’!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Virtual Machines (VMs)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VM Scale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Cloud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App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Service Fabric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 orchestrators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Azure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Probably a dozen more since creating this slide…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9550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BB72FFB-C9C5-4F62-B4BC-98F9415881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8" b="7648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Database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DELETE FROM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OrderInformation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accent2"/>
                </a:solidFill>
              </a:rPr>
              <a:t>-- WHERE Id = 582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SQL Azure for relational data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 err="1"/>
              <a:t>CosmosDB</a:t>
            </a:r>
            <a:r>
              <a:rPr lang="en-GB" sz="2400" dirty="0"/>
              <a:t> for documents, graphs, everything else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 err="1"/>
              <a:t>Redis</a:t>
            </a:r>
            <a:r>
              <a:rPr lang="en-GB" sz="2400" dirty="0"/>
              <a:t> as a caching layer</a:t>
            </a:r>
          </a:p>
        </p:txBody>
      </p:sp>
    </p:spTree>
    <p:extLst>
      <p:ext uri="{BB962C8B-B14F-4D97-AF65-F5344CB8AC3E}">
        <p14:creationId xmlns:p14="http://schemas.microsoft.com/office/powerpoint/2010/main" val="243795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ECE4081-171E-414B-8253-D5A3DC67051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2" r="18722"/>
          <a:stretch>
            <a:fillRect/>
          </a:stretch>
        </p:blipFill>
        <p:spPr>
          <a:xfrm>
            <a:off x="6095999" y="-1"/>
            <a:ext cx="6498771" cy="731111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Service Bus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Why would I ever need that?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Traditional communication is request/response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What happens is the receiver is unavailable?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Messaging improves reliability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Messaging patterns improve flexibility</a:t>
            </a:r>
          </a:p>
        </p:txBody>
      </p:sp>
    </p:spTree>
    <p:extLst>
      <p:ext uri="{BB962C8B-B14F-4D97-AF65-F5344CB8AC3E}">
        <p14:creationId xmlns:p14="http://schemas.microsoft.com/office/powerpoint/2010/main" val="3826557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ECE4081-171E-414B-8253-D5A3DC67051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6937" y="1957585"/>
            <a:ext cx="10834125" cy="60960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354147"/>
            <a:ext cx="5644164" cy="708025"/>
          </a:xfrm>
        </p:spPr>
        <p:txBody>
          <a:bodyPr>
            <a:normAutofit fontScale="92500"/>
          </a:bodyPr>
          <a:lstStyle/>
          <a:p>
            <a:r>
              <a:rPr lang="en-GB" dirty="0"/>
              <a:t>Azure Resource Manager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repeatability, repeatability, repeatability, repeatability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Perform repeatable deployments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Group dependent resources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Manage infrastructure and security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Configure varied resources in a consistent way</a:t>
            </a:r>
          </a:p>
        </p:txBody>
      </p:sp>
    </p:spTree>
    <p:extLst>
      <p:ext uri="{BB962C8B-B14F-4D97-AF65-F5344CB8AC3E}">
        <p14:creationId xmlns:p14="http://schemas.microsoft.com/office/powerpoint/2010/main" val="395507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471CBF-78C7-45C5-8EFA-F0BD05E71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865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471CBF-78C7-45C5-8EFA-F0BD05E71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5927666" cy="145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002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471CBF-78C7-45C5-8EFA-F0BD05E71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067664"/>
            <a:ext cx="25927666" cy="145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294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803B8-5DE7-4C1F-867E-89FABA2292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Azure Deep Dive</a:t>
            </a:r>
          </a:p>
          <a:p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Rob Bell</a:t>
            </a:r>
          </a:p>
        </p:txBody>
      </p:sp>
    </p:spTree>
    <p:extLst>
      <p:ext uri="{BB962C8B-B14F-4D97-AF65-F5344CB8AC3E}">
        <p14:creationId xmlns:p14="http://schemas.microsoft.com/office/powerpoint/2010/main" val="857513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471CBF-78C7-45C5-8EFA-F0BD05E71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4247539"/>
            <a:ext cx="25927666" cy="145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131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471CBF-78C7-45C5-8EFA-F0BD05E71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7698664"/>
            <a:ext cx="25927666" cy="14584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524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https://resources.azure.com/</a:t>
            </a:r>
          </a:p>
        </p:txBody>
      </p:sp>
    </p:spTree>
    <p:extLst>
      <p:ext uri="{BB962C8B-B14F-4D97-AF65-F5344CB8AC3E}">
        <p14:creationId xmlns:p14="http://schemas.microsoft.com/office/powerpoint/2010/main" val="3549263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073097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ctr">
            <a:normAutofit/>
          </a:bodyPr>
          <a:lstStyle/>
          <a:p>
            <a:r>
              <a:rPr lang="en-GB" sz="2800" dirty="0"/>
              <a:t>https://github.com/robbell/azure-deep-dive</a:t>
            </a:r>
          </a:p>
          <a:p>
            <a:endParaRPr lang="en-GB" sz="2800" dirty="0">
              <a:latin typeface="Consolas" panose="020B0609020204030204" pitchFamily="49" charset="0"/>
            </a:endParaRPr>
          </a:p>
          <a:p>
            <a:r>
              <a:rPr lang="en-GB" sz="2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git clone https://github.com/robbell/azure-deep-dive</a:t>
            </a:r>
          </a:p>
        </p:txBody>
      </p:sp>
    </p:spTree>
    <p:extLst>
      <p:ext uri="{BB962C8B-B14F-4D97-AF65-F5344CB8AC3E}">
        <p14:creationId xmlns:p14="http://schemas.microsoft.com/office/powerpoint/2010/main" val="1967717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2: Architecting for the Cloud</a:t>
            </a:r>
          </a:p>
        </p:txBody>
      </p:sp>
    </p:spTree>
    <p:extLst>
      <p:ext uri="{BB962C8B-B14F-4D97-AF65-F5344CB8AC3E}">
        <p14:creationId xmlns:p14="http://schemas.microsoft.com/office/powerpoint/2010/main" val="128532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images-na.ssl-images-amazon.com/images/I/81gtKoapHFL.jpg">
            <a:extLst>
              <a:ext uri="{FF2B5EF4-FFF2-40B4-BE49-F238E27FC236}">
                <a16:creationId xmlns:a16="http://schemas.microsoft.com/office/drawing/2014/main" id="{30BE68E9-7E2A-4658-9E97-06F5B8860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3955" y="92705"/>
            <a:ext cx="5281301" cy="6643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3671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BB8B904-1379-47E2-8CE9-8F2D4D544F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General, repeatable solutions </a:t>
            </a:r>
            <a:br>
              <a:rPr lang="en-GB" dirty="0"/>
            </a:br>
            <a:r>
              <a:rPr lang="en-GB" dirty="0"/>
              <a:t>to commonly occurring problems</a:t>
            </a:r>
          </a:p>
        </p:txBody>
      </p:sp>
    </p:spTree>
    <p:extLst>
      <p:ext uri="{BB962C8B-B14F-4D97-AF65-F5344CB8AC3E}">
        <p14:creationId xmlns:p14="http://schemas.microsoft.com/office/powerpoint/2010/main" val="93531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docs.microsoft.com/en-us/azure/architecture/patterns/_images/queue-based-load-leveling-pattern.png">
            <a:extLst>
              <a:ext uri="{FF2B5EF4-FFF2-40B4-BE49-F238E27FC236}">
                <a16:creationId xmlns:a16="http://schemas.microsoft.com/office/drawing/2014/main" id="{FD0DFCA6-4320-4683-9B8C-68170F6B5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841" y="1785937"/>
            <a:ext cx="9906318" cy="351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17ED1-943D-4CCA-95AD-DF53E8BCAB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Queue-based load levelling</a:t>
            </a:r>
          </a:p>
        </p:txBody>
      </p:sp>
    </p:spTree>
    <p:extLst>
      <p:ext uri="{BB962C8B-B14F-4D97-AF65-F5344CB8AC3E}">
        <p14:creationId xmlns:p14="http://schemas.microsoft.com/office/powerpoint/2010/main" val="35800625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17ED1-943D-4CCA-95AD-DF53E8BCAB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Competing consumers</a:t>
            </a:r>
          </a:p>
        </p:txBody>
      </p:sp>
      <p:pic>
        <p:nvPicPr>
          <p:cNvPr id="2050" name="Picture 2" descr="Using a message queue to distribute work to instances of a service">
            <a:extLst>
              <a:ext uri="{FF2B5EF4-FFF2-40B4-BE49-F238E27FC236}">
                <a16:creationId xmlns:a16="http://schemas.microsoft.com/office/drawing/2014/main" id="{00DEB871-C1A7-47ED-93BB-5F303831F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153" y="1671638"/>
            <a:ext cx="8997693" cy="3514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429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700" b="57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Over 20 years writing code and over a decade as a professional developer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First code I wrote was for the ZX Spectrum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After that, I worked my way through the book </a:t>
            </a:r>
            <a:r>
              <a:rPr lang="en-US" i="1" dirty="0">
                <a:latin typeface="Futura PT Book" charset="0"/>
              </a:rPr>
              <a:t>The C Programming Language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i="1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HTML web pages in Microsoft Frontpage on my first PC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B8A779-0829-4828-A72B-3C569E77D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93620" y="-1172"/>
            <a:ext cx="8389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035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17ED1-943D-4CCA-95AD-DF53E8BCAB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Cache aside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52AA49-29D3-4504-A48F-D8D0C83BA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385" y="1416849"/>
            <a:ext cx="5269230" cy="402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89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17ED1-943D-4CCA-95AD-DF53E8BCAB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Materialised view</a:t>
            </a:r>
          </a:p>
        </p:txBody>
      </p:sp>
      <p:pic>
        <p:nvPicPr>
          <p:cNvPr id="4098" name="Picture 2" descr="Figure 1 shows an example of how the Materialized View pattern might be used">
            <a:extLst>
              <a:ext uri="{FF2B5EF4-FFF2-40B4-BE49-F238E27FC236}">
                <a16:creationId xmlns:a16="http://schemas.microsoft.com/office/drawing/2014/main" id="{671CA622-9AC9-4766-B3B9-6B1A5B54B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76" y="1304925"/>
            <a:ext cx="9995647" cy="4248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7334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17ED1-943D-4CCA-95AD-DF53E8BCAB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 err="1"/>
              <a:t>Sharding</a:t>
            </a:r>
            <a:endParaRPr lang="en-GB" dirty="0"/>
          </a:p>
        </p:txBody>
      </p:sp>
      <p:pic>
        <p:nvPicPr>
          <p:cNvPr id="5122" name="Picture 2" descr="Figure 2 - Storing sequential sets (ranges) of data in shards">
            <a:extLst>
              <a:ext uri="{FF2B5EF4-FFF2-40B4-BE49-F238E27FC236}">
                <a16:creationId xmlns:a16="http://schemas.microsoft.com/office/drawing/2014/main" id="{ABD9C50B-C8C1-4247-B3B7-AFFE42F7F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013" y="1134428"/>
            <a:ext cx="7419975" cy="488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61832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432196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77ABABD-3AD5-4BC4-B8B7-284B87D30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Rob Bell</a:t>
            </a:r>
            <a:endParaRPr lang="en-US" sz="36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My first job as a developer was for a media company, before moving </a:t>
            </a:r>
            <a:r>
              <a:rPr lang="en-US" dirty="0">
                <a:latin typeface="Futura PT Book" charset="0"/>
              </a:rPr>
              <a:t>into the insurance and finance sector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a software development team in Vietnam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back home and had a brief stint as a technical architect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to ASOS where I work for the Asset and Sizing platforms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9EA39-FB14-4125-82E6-7CB0496B6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527" y="0"/>
            <a:ext cx="38609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51D25B-1B21-4816-BEEF-C9C9C4DBEA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Side projects include:</a:t>
            </a:r>
          </a:p>
          <a:p>
            <a:pPr marL="1028700" lvl="1" indent="-342900">
              <a:buSzPts val="2000"/>
            </a:pPr>
            <a:r>
              <a:rPr lang="en-US" sz="2000" dirty="0"/>
              <a:t>Creating 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ames</a:t>
            </a:r>
          </a:p>
          <a:p>
            <a:pPr marL="1028700" lvl="1" indent="-342900">
              <a:buSzPts val="2000"/>
            </a:pPr>
            <a:r>
              <a:rPr lang="en-US" sz="2000" dirty="0"/>
              <a:t>Hackathons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028700" lvl="1" indent="-342900">
              <a:buSzPts val="2000"/>
            </a:pP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Writing code to power sound and light installations</a:t>
            </a:r>
          </a:p>
          <a:p>
            <a:pPr marL="1028700" lvl="1" indent="-342900">
              <a:buSzPts val="2000"/>
            </a:pPr>
            <a:r>
              <a:rPr lang="en-US" sz="2000" dirty="0"/>
              <a:t>Building 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obot drum machines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pic>
        <p:nvPicPr>
          <p:cNvPr id="2050" name="Picture 2" descr="https://raw.githubusercontent.com/robbell/drum-score/master/docs/machine.jpg">
            <a:extLst>
              <a:ext uri="{FF2B5EF4-FFF2-40B4-BE49-F238E27FC236}">
                <a16:creationId xmlns:a16="http://schemas.microsoft.com/office/drawing/2014/main" id="{3D8D3ED8-4516-4B2C-A473-860B28D10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raw.githubusercontent.com/robbell/rob-o-tronic/master/gfx/screenshot-zoomed.png">
            <a:extLst>
              <a:ext uri="{FF2B5EF4-FFF2-40B4-BE49-F238E27FC236}">
                <a16:creationId xmlns:a16="http://schemas.microsoft.com/office/drawing/2014/main" id="{BAA5A524-F077-43DB-8C67-33979E50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38150"/>
            <a:ext cx="6096000" cy="369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227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1: Azure Resources</a:t>
            </a:r>
          </a:p>
        </p:txBody>
      </p:sp>
    </p:spTree>
    <p:extLst>
      <p:ext uri="{BB962C8B-B14F-4D97-AF65-F5344CB8AC3E}">
        <p14:creationId xmlns:p14="http://schemas.microsoft.com/office/powerpoint/2010/main" val="187202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use the cloud?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“Cloud computing is just using somebody else’s computers”</a:t>
            </a:r>
          </a:p>
        </p:txBody>
      </p:sp>
    </p:spTree>
    <p:extLst>
      <p:ext uri="{BB962C8B-B14F-4D97-AF65-F5344CB8AC3E}">
        <p14:creationId xmlns:p14="http://schemas.microsoft.com/office/powerpoint/2010/main" val="3659265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Information technology as a utility, not a burden</a:t>
            </a:r>
            <a:endParaRPr lang="en-GB" sz="3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9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888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E437552-B007-4522-A70D-2C4681A27D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2216" y="2579517"/>
            <a:ext cx="2010612" cy="1743718"/>
          </a:xfrm>
        </p:spPr>
        <p:txBody>
          <a:bodyPr/>
          <a:lstStyle/>
          <a:p>
            <a:r>
              <a:rPr lang="en-GB"/>
              <a:t>Flexibility</a:t>
            </a:r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600" y="2581000"/>
            <a:ext cx="2011144" cy="1765056"/>
          </a:xfrm>
        </p:spPr>
        <p:txBody>
          <a:bodyPr/>
          <a:lstStyle/>
          <a:p>
            <a:r>
              <a:rPr lang="en-GB"/>
              <a:t>Availability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Security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/>
              <a:t>Maintenance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28237"/>
      </p:ext>
    </p:extLst>
  </p:cSld>
  <p:clrMapOvr>
    <a:masterClrMapping/>
  </p:clrMapOvr>
</p:sld>
</file>

<file path=ppt/theme/theme1.xml><?xml version="1.0" encoding="utf-8"?>
<a:theme xmlns:a="http://schemas.openxmlformats.org/drawingml/2006/main" name="ASOS Tech 2017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Tech 2017" id="{08155412-837D-45EA-9F00-E61EFCC12104}" vid="{1F4BA56F-B2D2-4CEF-BBD5-A48CD824BB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ASOS Tech 2017</Template>
  <TotalTime>3046</TotalTime>
  <Words>1771</Words>
  <Application>Microsoft Office PowerPoint</Application>
  <PresentationFormat>Widescreen</PresentationFormat>
  <Paragraphs>267</Paragraphs>
  <Slides>33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Consolas</vt:lpstr>
      <vt:lpstr>Futura PT Book</vt:lpstr>
      <vt:lpstr>Futura PT Heavy</vt:lpstr>
      <vt:lpstr>Futura PT Medium</vt:lpstr>
      <vt:lpstr>Gill Sans</vt:lpstr>
      <vt:lpstr>ASOS Tech 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Bell</dc:creator>
  <cp:lastModifiedBy>Rob Bell</cp:lastModifiedBy>
  <cp:revision>70</cp:revision>
  <dcterms:created xsi:type="dcterms:W3CDTF">2018-09-24T18:12:09Z</dcterms:created>
  <dcterms:modified xsi:type="dcterms:W3CDTF">2018-09-30T15:01:53Z</dcterms:modified>
</cp:coreProperties>
</file>

<file path=docProps/thumbnail.jpeg>
</file>